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5" r:id="rId1"/>
  </p:sldMasterIdLst>
  <p:sldIdLst>
    <p:sldId id="266" r:id="rId2"/>
    <p:sldId id="267" r:id="rId3"/>
    <p:sldId id="256" r:id="rId4"/>
    <p:sldId id="262" r:id="rId5"/>
    <p:sldId id="265" r:id="rId6"/>
    <p:sldId id="257" r:id="rId7"/>
    <p:sldId id="259" r:id="rId8"/>
    <p:sldId id="261" r:id="rId9"/>
    <p:sldId id="260" r:id="rId10"/>
    <p:sldId id="263" r:id="rId11"/>
    <p:sldId id="264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401" y="329184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F4F274B-134C-4418-AACA-0C5F3C7A5E7E}" type="datetimeFigureOut">
              <a:rPr lang="en-US" smtClean="0"/>
              <a:pPr>
                <a:defRPr/>
              </a:pPr>
              <a:t>4/1/2019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CF4FA0D-B468-4784-AA22-84ABF0AC87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C7EDA92-1CBA-47B5-8BAC-66E5F59F8533}" type="datetimeFigureOut">
              <a:rPr lang="en-US" smtClean="0"/>
              <a:pPr>
                <a:defRPr/>
              </a:pPr>
              <a:t>4/1/2019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C6CF7BE-9250-402F-B332-A30B996606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533404"/>
            <a:ext cx="26416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B8B2515-2BA2-45D0-9E68-7E5ECAEB549E}" type="datetimeFigureOut">
              <a:rPr lang="en-US" smtClean="0"/>
              <a:pPr>
                <a:defRPr/>
              </a:pPr>
              <a:t>4/1/2019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2A77E29-88FE-41D6-830D-BB3498220B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33D4A66-9EE6-4909-9EFE-37C8BB64DB81}" type="datetimeFigureOut">
              <a:rPr lang="en-US" smtClean="0"/>
              <a:pPr>
                <a:defRPr/>
              </a:pPr>
              <a:t>4/1/2019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23FD09F-E661-4164-B341-6887B1E8E4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406401" y="329184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58129" y="434162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F2F5B34-3CCD-44E6-9AAD-F36B6FB09213}" type="datetimeFigureOut">
              <a:rPr lang="en-US" smtClean="0"/>
              <a:pPr>
                <a:defRPr/>
              </a:pPr>
              <a:t>4/1/2019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A39B728-CC4E-409F-AD0A-7B5ACA0323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22FFEFB-1BE1-4DD5-84A9-5A72FFA15B3A}" type="datetimeFigureOut">
              <a:rPr lang="en-US" smtClean="0"/>
              <a:pPr>
                <a:defRPr/>
              </a:pPr>
              <a:t>4/1/2019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11C76F9-36E3-425D-AC8E-8A7F9B2579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2B09C8B-B7BB-4A4D-AB5A-928C3AA8BB24}" type="datetimeFigureOut">
              <a:rPr lang="en-US" smtClean="0"/>
              <a:pPr>
                <a:defRPr/>
              </a:pPr>
              <a:t>4/1/2019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551D7A2-460D-4615-8F3A-7BF2F9E5B4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2C9AFAA-3306-4101-8AFC-F9693513B9F8}" type="datetimeFigureOut">
              <a:rPr lang="en-US" smtClean="0"/>
              <a:pPr>
                <a:defRPr/>
              </a:pPr>
              <a:t>4/1/2019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DE53D79-45C1-4A89-B725-A83A21B207B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401" y="329184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77BC02B-D08C-48C8-A669-ED158651DADB}" type="datetimeFigureOut">
              <a:rPr lang="en-US" smtClean="0"/>
              <a:pPr>
                <a:defRPr/>
              </a:pPr>
              <a:t>4/1/2019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E392FA1-F703-4867-BFD5-41509ED1F82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E2436D4-26F0-49DF-8869-001E7222EBB4}" type="datetimeFigureOut">
              <a:rPr lang="en-US" smtClean="0"/>
              <a:pPr>
                <a:defRPr/>
              </a:pPr>
              <a:t>4/1/2019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2011088-AE84-49A2-B1CA-652D5123FA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401" y="329184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7F1B7F6-4CFD-44BD-99B6-C2DAC323D2F5}" type="datetimeFigureOut">
              <a:rPr lang="en-US" smtClean="0"/>
              <a:pPr>
                <a:defRPr/>
              </a:pPr>
              <a:t>4/1/2019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DE4FA4B-24F4-4D71-B6EF-79D37AA74A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401" y="329184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387A07C6-976F-4D25-A7BF-A5FF59D5A1D0}" type="datetimeFigureOut">
              <a:rPr lang="en-US" smtClean="0"/>
              <a:pPr>
                <a:defRPr/>
              </a:pPr>
              <a:t>4/1/2019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E7A714DA-FFDC-4C8A-BCF6-479EBB0AB1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1054;&#1087;&#1080;&#1089;&#1072;&#1085;&#1080;&#1077;%20&#1082;&#1086;&#1085;&#1090;&#1088;&#1086;&#1083;&#1100;&#1085;&#1086;&#1075;&#1086;%20&#1084;&#1077;&#1088;&#1086;&#1087;&#1088;&#1080;&#1103;&#1090;&#1080;&#1103;2.docx" TargetMode="External"/><Relationship Id="rId2" Type="http://schemas.openxmlformats.org/officeDocument/2006/relationships/hyperlink" Target="&#1056;&#1072;&#1079;&#1088;&#1072;&#1073;&#1086;&#1090;&#1082;&#1072;%20&#1054;&#1073;&#1088;&#1072;&#1079;&#1086;&#1074;&#1072;&#1090;&#1077;&#1083;&#1100;&#1085;&#1086;&#1075;&#1086;%20&#1089;&#1086;&#1073;&#1099;&#1090;&#1080;&#1103;%205%20&#1082;&#1083;&#1072;&#1089;&#1089;%202017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&#1054;&#1087;&#1080;&#1089;&#1072;&#1085;&#1080;&#1077;%20&#1082;&#1086;&#1085;&#1090;&#1088;&#1086;&#1083;&#1100;&#1085;&#1086;&#1075;&#1086;%20&#1084;&#1077;&#1088;&#1086;&#1087;&#1088;&#1080;&#1103;&#1090;&#1080;&#1103;%20&#1087;&#1086;%20&#1086;&#1094;&#1077;&#1085;&#1082;&#1080;%20&#1091;&#1084;&#1077;&#1085;&#1080;&#1103;%20&#1089;&#1086;&#1086;&#1090;&#1085;&#1086;&#1089;&#1080;&#1090;&#1100;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7%20&#1082;&#1083;&#1072;&#1089;&#1089;%20&#1044;&#1086;&#1089;&#1090;&#1086;&#1074;&#1077;&#1088;&#1085;&#1086;&#1089;&#1090;&#1100;%20&#1080;&#1085;&#1092;&#1086;&#1088;&#1084;&#1072;&#1094;&#1080;&#1080;.do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ctrTitle"/>
          </p:nvPr>
        </p:nvSpPr>
        <p:spPr bwMode="auto">
          <a:xfrm>
            <a:off x="252413" y="1123950"/>
            <a:ext cx="2947987" cy="3057525"/>
          </a:xfrm>
          <a:noFill/>
        </p:spPr>
        <p:txBody>
          <a:bodyPr wrap="square" numCol="1" anchor="b" anchorCtr="0" compatLnSpc="1">
            <a:prstTxWarp prst="textNoShape">
              <a:avLst/>
            </a:prstTxWarp>
          </a:bodyPr>
          <a:lstStyle/>
          <a:p>
            <a:r>
              <a:rPr lang="ru-RU" smtClean="0">
                <a:solidFill>
                  <a:schemeClr val="tx2"/>
                </a:solidFill>
              </a:rPr>
              <a:t>Чтение в структуре УУД</a:t>
            </a:r>
          </a:p>
        </p:txBody>
      </p:sp>
      <p:sp>
        <p:nvSpPr>
          <p:cNvPr id="31747" name="Объект 2"/>
          <p:cNvSpPr>
            <a:spLocks noGrp="1"/>
          </p:cNvSpPr>
          <p:nvPr>
            <p:ph type="subTitle" idx="1"/>
          </p:nvPr>
        </p:nvSpPr>
        <p:spPr>
          <a:xfrm>
            <a:off x="3105150" y="647700"/>
            <a:ext cx="8477250" cy="5508625"/>
          </a:xfrm>
        </p:spPr>
        <p:txBody>
          <a:bodyPr anchor="t">
            <a:normAutofit fontScale="92500" lnSpcReduction="20000"/>
          </a:bodyPr>
          <a:lstStyle/>
          <a:p>
            <a:pPr marL="273050" indent="-273050" algn="just">
              <a:tabLst/>
            </a:pPr>
            <a:r>
              <a:rPr lang="ru-RU" sz="3600" dirty="0" smtClean="0">
                <a:solidFill>
                  <a:schemeClr val="tx1"/>
                </a:solidFill>
              </a:rPr>
              <a:t>*в личностные УУД входят мотивация чтения, мотивы учения, отношение к себе и к школе;</a:t>
            </a:r>
          </a:p>
          <a:p>
            <a:pPr marL="273050" indent="-273050" algn="just">
              <a:tabLst/>
            </a:pPr>
            <a:r>
              <a:rPr lang="ru-RU" sz="3600" dirty="0" smtClean="0">
                <a:solidFill>
                  <a:schemeClr val="tx1"/>
                </a:solidFill>
              </a:rPr>
              <a:t>*в регулятивные УУД - принятие учеником учебной задачи, произвольная регуляция деятельности;</a:t>
            </a:r>
          </a:p>
          <a:p>
            <a:pPr marL="273050" indent="-273050" algn="just">
              <a:tabLst/>
            </a:pPr>
            <a:r>
              <a:rPr lang="ru-RU" sz="3600" dirty="0" smtClean="0">
                <a:solidFill>
                  <a:schemeClr val="tx1"/>
                </a:solidFill>
              </a:rPr>
              <a:t>*в познавательные УУД – логическое и абстрактное мышление, оперативная память, творческое воображение, концентрация внимания, объем словаря.</a:t>
            </a:r>
          </a:p>
          <a:p>
            <a:pPr marL="273050" indent="-273050">
              <a:tabLst/>
            </a:pPr>
            <a:endParaRPr lang="ru-RU" sz="3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2068644"/>
            <a:ext cx="3166922" cy="1663908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ru-RU" sz="3200" dirty="0" smtClean="0"/>
              <a:t>Планы на 201</a:t>
            </a:r>
            <a:r>
              <a:rPr lang="ru-RU" sz="3200" dirty="0" smtClean="0">
                <a:latin typeface="Arial" charset="0"/>
              </a:rPr>
              <a:t>9</a:t>
            </a:r>
            <a:r>
              <a:rPr lang="ru-RU" sz="3200" dirty="0" smtClean="0"/>
              <a:t>-20</a:t>
            </a:r>
            <a:r>
              <a:rPr lang="ru-RU" sz="3200" dirty="0" smtClean="0">
                <a:latin typeface="Arial" charset="0"/>
              </a:rPr>
              <a:t>20</a:t>
            </a:r>
            <a:r>
              <a:rPr lang="ru-RU" sz="3200" dirty="0" smtClean="0"/>
              <a:t> учебный год</a:t>
            </a:r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>
          <a:xfrm>
            <a:off x="3868738" y="3206750"/>
            <a:ext cx="7315200" cy="2035175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112963" y="255588"/>
            <a:ext cx="100790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00"/>
            <a:r>
              <a:rPr lang="ru-RU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 что будет направлена работа новой программы: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3807502" y="866776"/>
            <a:ext cx="8384498" cy="614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14400"/>
            <a:r>
              <a:rPr lang="ru-RU" sz="2400" dirty="0"/>
              <a:t>- </a:t>
            </a:r>
            <a:r>
              <a:rPr lang="ru-RU" sz="2800" dirty="0"/>
              <a:t>«достройка линеек» формирования и развития желаемых групп результатов 7-8 класс</a:t>
            </a:r>
          </a:p>
          <a:p>
            <a:pPr defTabSz="914400"/>
            <a:r>
              <a:rPr lang="ru-RU" sz="2800" dirty="0"/>
              <a:t>- Планирование  работы со школами сетевого взаимодействия (Таборы и Острожка)</a:t>
            </a:r>
          </a:p>
          <a:p>
            <a:pPr defTabSz="914400"/>
            <a:r>
              <a:rPr lang="ru-RU" sz="2800" dirty="0"/>
              <a:t>- Разработка(подбор) процедур, критериев, дидактического материала</a:t>
            </a:r>
          </a:p>
          <a:p>
            <a:pPr defTabSz="914400"/>
            <a:r>
              <a:rPr lang="ru-RU" sz="2800" dirty="0"/>
              <a:t>- Апробация процедур, критериев</a:t>
            </a:r>
          </a:p>
          <a:p>
            <a:pPr defTabSz="914400"/>
            <a:r>
              <a:rPr lang="ru-RU" sz="2800" dirty="0"/>
              <a:t>- Доработка практик для достижения результатов 5-6 класс</a:t>
            </a:r>
          </a:p>
          <a:p>
            <a:pPr defTabSz="914400">
              <a:buFontTx/>
              <a:buChar char="-"/>
            </a:pPr>
            <a:r>
              <a:rPr lang="ru-RU" sz="2800" dirty="0"/>
              <a:t>Представление результатов </a:t>
            </a:r>
          </a:p>
          <a:p>
            <a:pPr defTabSz="914400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ru-RU" sz="2800" dirty="0">
                <a:solidFill>
                  <a:srgbClr val="DED8D4"/>
                </a:solidFill>
              </a:rPr>
              <a:t>- Разработать и апробировать КМ на диагностику </a:t>
            </a:r>
            <a:r>
              <a:rPr lang="ru-RU" sz="2800" dirty="0" err="1">
                <a:solidFill>
                  <a:srgbClr val="DED8D4"/>
                </a:solidFill>
              </a:rPr>
              <a:t>сформированности</a:t>
            </a:r>
            <a:r>
              <a:rPr lang="ru-RU" sz="2800" dirty="0">
                <a:solidFill>
                  <a:srgbClr val="DED8D4"/>
                </a:solidFill>
              </a:rPr>
              <a:t> умений выделять в тексте факты и суждения у выпускников 4-х классов.</a:t>
            </a:r>
          </a:p>
          <a:p>
            <a:pPr defTabSz="914400">
              <a:buFontTx/>
              <a:buChar char="-"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 bwMode="auto">
          <a:xfrm>
            <a:off x="252413" y="1123951"/>
            <a:ext cx="3585069" cy="253365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200" dirty="0" smtClean="0">
                <a:solidFill>
                  <a:srgbClr val="57231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примерные продукты </a:t>
            </a:r>
            <a:r>
              <a:rPr lang="ru-RU" sz="3200" dirty="0" err="1" smtClean="0">
                <a:solidFill>
                  <a:srgbClr val="57231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апробационной</a:t>
            </a:r>
            <a:r>
              <a:rPr lang="ru-RU" sz="3200" dirty="0" smtClean="0">
                <a:solidFill>
                  <a:srgbClr val="57231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деятельности</a:t>
            </a:r>
          </a:p>
        </p:txBody>
      </p:sp>
      <p:sp>
        <p:nvSpPr>
          <p:cNvPr id="29699" name="Rectangle 3"/>
          <p:cNvSpPr>
            <a:spLocks noGrp="1"/>
          </p:cNvSpPr>
          <p:nvPr>
            <p:ph idx="1"/>
          </p:nvPr>
        </p:nvSpPr>
        <p:spPr>
          <a:xfrm>
            <a:off x="3897442" y="530352"/>
            <a:ext cx="7684957" cy="4187952"/>
          </a:xfrm>
        </p:spPr>
        <p:txBody>
          <a:bodyPr>
            <a:normAutofit fontScale="92500" lnSpcReduction="20000"/>
          </a:bodyPr>
          <a:lstStyle/>
          <a:p>
            <a:r>
              <a:rPr lang="ru-RU" sz="3000" dirty="0" smtClean="0"/>
              <a:t>Разработка пакета материалов для проведения контрольных испытаний для учащихся 7, 8-х классов (дидактические материалы, технические задания, критерии оценивания). </a:t>
            </a:r>
          </a:p>
          <a:p>
            <a:r>
              <a:rPr lang="ru-RU" sz="3000" dirty="0" smtClean="0"/>
              <a:t>Разработка/подбор/адаптация  и апробация образовательных практик для достижения результата(5-6 классы)</a:t>
            </a:r>
          </a:p>
          <a:p>
            <a:pPr>
              <a:buFont typeface="Wingdings 2" pitchFamily="18" charset="2"/>
              <a:buNone/>
            </a:pPr>
            <a:r>
              <a:rPr lang="ru-RU" sz="3000" dirty="0" smtClean="0"/>
              <a:t> </a:t>
            </a:r>
          </a:p>
          <a:p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379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9600" b="1" smtClean="0">
                <a:solidFill>
                  <a:srgbClr val="FFFF00"/>
                </a:solidFill>
                <a:latin typeface="Arial" charset="0"/>
                <a:cs typeface="Arial" charset="0"/>
              </a:rPr>
              <a:t>Спасибо </a:t>
            </a:r>
            <a:br>
              <a:rPr lang="ru-RU" sz="9600" b="1" smtClean="0">
                <a:solidFill>
                  <a:srgbClr val="FFFF00"/>
                </a:solidFill>
                <a:latin typeface="Arial" charset="0"/>
                <a:cs typeface="Arial" charset="0"/>
              </a:rPr>
            </a:br>
            <a:r>
              <a:rPr lang="ru-RU" sz="9600" b="1" smtClean="0">
                <a:solidFill>
                  <a:srgbClr val="FFFF00"/>
                </a:solidFill>
                <a:latin typeface="Arial" charset="0"/>
                <a:cs typeface="Arial" charset="0"/>
              </a:rPr>
              <a:t>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Смысловое чтение.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Обухова М.Л., </a:t>
            </a:r>
          </a:p>
          <a:p>
            <a:r>
              <a:rPr lang="ru-RU" dirty="0" smtClean="0"/>
              <a:t>учитель начальных классов </a:t>
            </a:r>
          </a:p>
          <a:p>
            <a:r>
              <a:rPr lang="ru-RU" dirty="0" smtClean="0"/>
              <a:t>МБОУ СОШ №1г.Оханска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76288" y="582613"/>
            <a:ext cx="10601325" cy="550920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14400"/>
            <a:r>
              <a:rPr lang="ru-RU" altLang="ru-RU" sz="3600" b="1" dirty="0">
                <a:solidFill>
                  <a:schemeClr val="tx2"/>
                </a:solidFill>
                <a:latin typeface="Calibri" pitchFamily="34" charset="0"/>
              </a:rPr>
              <a:t>ФГОС – работа с текстом - основные направления</a:t>
            </a:r>
            <a:endParaRPr lang="ru-RU" altLang="ru-RU" sz="3600" b="1" dirty="0">
              <a:solidFill>
                <a:schemeClr val="tx2"/>
              </a:solidFill>
            </a:endParaRPr>
          </a:p>
          <a:p>
            <a:pPr defTabSz="914400"/>
            <a:endParaRPr lang="ru-RU" altLang="ru-RU" sz="3600" b="1" dirty="0">
              <a:solidFill>
                <a:schemeClr val="tx2"/>
              </a:solidFill>
            </a:endParaRPr>
          </a:p>
          <a:p>
            <a:pPr defTabSz="914400">
              <a:buFont typeface="Arial" charset="0"/>
              <a:buAutoNum type="arabicPeriod"/>
            </a:pPr>
            <a:r>
              <a:rPr lang="ru-RU" altLang="ru-RU" sz="4000" dirty="0">
                <a:latin typeface="Calibri" pitchFamily="34" charset="0"/>
              </a:rPr>
              <a:t>Извлечении информации из текста в т.ч. с отражением этой информации в разных форматах </a:t>
            </a:r>
          </a:p>
          <a:p>
            <a:pPr defTabSz="914400">
              <a:buFont typeface="Arial" charset="0"/>
              <a:buAutoNum type="arabicPeriod"/>
            </a:pPr>
            <a:r>
              <a:rPr lang="ru-RU" altLang="ru-RU" sz="4000" dirty="0">
                <a:latin typeface="Calibri" pitchFamily="34" charset="0"/>
              </a:rPr>
              <a:t>Критическое восприятие и оценка информации</a:t>
            </a:r>
            <a:r>
              <a:rPr lang="en-US" altLang="ru-RU" sz="4000" dirty="0">
                <a:latin typeface="Gill Sans MT" pitchFamily="34" charset="0"/>
              </a:rPr>
              <a:t>  </a:t>
            </a:r>
            <a:endParaRPr lang="ru-RU" altLang="ru-RU" sz="4000" dirty="0">
              <a:latin typeface="Calibri" pitchFamily="34" charset="0"/>
            </a:endParaRPr>
          </a:p>
          <a:p>
            <a:pPr defTabSz="914400">
              <a:buFont typeface="Arial" charset="0"/>
              <a:buAutoNum type="arabicPeriod"/>
            </a:pPr>
            <a:r>
              <a:rPr lang="ru-RU" altLang="ru-RU" sz="4000" dirty="0">
                <a:latin typeface="Calibri" pitchFamily="34" charset="0"/>
              </a:rPr>
              <a:t>Интерпретация информации текста, в т.ч. сжатие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ru-RU" sz="5200" smtClean="0"/>
              <a:t>- </a:t>
            </a:r>
            <a:r>
              <a:rPr lang="ru-RU" sz="4800" smtClean="0"/>
              <a:t>МБОУ СОШ № 1 г.Оханска </a:t>
            </a:r>
            <a:br>
              <a:rPr lang="ru-RU" sz="4800" smtClean="0"/>
            </a:br>
            <a:r>
              <a:rPr lang="ru-RU" sz="4800" smtClean="0">
                <a:latin typeface="Arial" charset="0"/>
              </a:rPr>
              <a:t>(сетевое взаимодействие </a:t>
            </a:r>
            <a:r>
              <a:rPr lang="ru-RU" sz="4800" smtClean="0"/>
              <a:t>Острожская СОШ</a:t>
            </a:r>
            <a:r>
              <a:rPr lang="ru-RU" sz="4800" smtClean="0">
                <a:latin typeface="Arial" charset="0"/>
              </a:rPr>
              <a:t>, Таборская ООШ)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63168" y="3685031"/>
            <a:ext cx="10363200" cy="151655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/>
              <a:t>Ф</a:t>
            </a:r>
            <a:r>
              <a:rPr lang="ru-RU" sz="2400" b="1" dirty="0" smtClean="0"/>
              <a:t>ормирование </a:t>
            </a:r>
            <a:r>
              <a:rPr lang="ru-RU" sz="2400" b="1" dirty="0"/>
              <a:t>умений учащихся основной школы 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 smtClean="0"/>
              <a:t>(</a:t>
            </a:r>
            <a:r>
              <a:rPr lang="ru-RU" sz="2400" b="1" dirty="0"/>
              <a:t>5-7 класс) в области критической оценки информации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965200" y="876300"/>
            <a:ext cx="8712200" cy="5422900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solidFill>
                  <a:schemeClr val="tx1"/>
                </a:solidFill>
              </a:rPr>
              <a:t>Участники проекта:</a:t>
            </a:r>
            <a:endParaRPr lang="ru-RU" sz="2400" dirty="0" smtClean="0">
              <a:solidFill>
                <a:schemeClr val="tx1"/>
              </a:solidFill>
            </a:endParaRPr>
          </a:p>
          <a:p>
            <a:pPr algn="ctr" eaLnBrk="1" hangingPunct="1"/>
            <a:r>
              <a:rPr lang="ru-RU" sz="2000" b="1" dirty="0" smtClean="0">
                <a:solidFill>
                  <a:schemeClr val="tx1"/>
                </a:solidFill>
              </a:rPr>
              <a:t>Общее количество – </a:t>
            </a:r>
            <a:r>
              <a:rPr lang="ru-RU" sz="2000" b="1" dirty="0" smtClean="0">
                <a:solidFill>
                  <a:schemeClr val="tx1"/>
                </a:solidFill>
                <a:latin typeface="Arial" charset="0"/>
              </a:rPr>
              <a:t>9</a:t>
            </a:r>
            <a:r>
              <a:rPr lang="ru-RU" sz="2000" b="1" dirty="0" smtClean="0">
                <a:solidFill>
                  <a:schemeClr val="tx1"/>
                </a:solidFill>
              </a:rPr>
              <a:t> человек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just" eaLnBrk="1" hangingPunct="1"/>
            <a:r>
              <a:rPr lang="ru-RU" sz="2000" i="1" dirty="0" smtClean="0">
                <a:solidFill>
                  <a:schemeClr val="tx1"/>
                </a:solidFill>
              </a:rPr>
              <a:t>Соколова Наталья Геннадьевна – директор МБОУ СОШ №1г. Оханска</a:t>
            </a:r>
          </a:p>
          <a:p>
            <a:pPr algn="just" eaLnBrk="1" hangingPunct="1"/>
            <a:r>
              <a:rPr lang="ru-RU" sz="2000" i="1" dirty="0" smtClean="0">
                <a:solidFill>
                  <a:schemeClr val="tx1"/>
                </a:solidFill>
              </a:rPr>
              <a:t>Евсина Лариса Георгиевна – заместитель директора по МР в МБОУ СОШ №. 1 г. Оханска</a:t>
            </a:r>
          </a:p>
          <a:p>
            <a:pPr algn="just" eaLnBrk="1" hangingPunct="1"/>
            <a:r>
              <a:rPr lang="ru-RU" sz="2000" i="1" dirty="0" smtClean="0">
                <a:solidFill>
                  <a:schemeClr val="tx1"/>
                </a:solidFill>
              </a:rPr>
              <a:t>Обухова Марина Леонидовна – учитель МБОУ СОШ № 1 г. Оханска</a:t>
            </a:r>
          </a:p>
          <a:p>
            <a:pPr algn="just" eaLnBrk="1" hangingPunct="1"/>
            <a:r>
              <a:rPr lang="ru-RU" sz="2000" i="1" dirty="0" err="1" smtClean="0">
                <a:solidFill>
                  <a:schemeClr val="tx1"/>
                </a:solidFill>
              </a:rPr>
              <a:t>Носкова</a:t>
            </a:r>
            <a:r>
              <a:rPr lang="ru-RU" sz="2000" i="1" dirty="0" smtClean="0">
                <a:solidFill>
                  <a:schemeClr val="tx1"/>
                </a:solidFill>
              </a:rPr>
              <a:t> Светлана Михайловна – учитель МБОУ СОШ № 1 г. Оханска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just" eaLnBrk="1" hangingPunct="1"/>
            <a:r>
              <a:rPr lang="ru-RU" sz="2000" i="1" dirty="0" smtClean="0">
                <a:solidFill>
                  <a:schemeClr val="tx1"/>
                </a:solidFill>
              </a:rPr>
              <a:t>Косых Анастасия Александровна - МБОУ Острожская СОШ</a:t>
            </a:r>
          </a:p>
          <a:p>
            <a:pPr algn="just" eaLnBrk="1" hangingPunct="1"/>
            <a:r>
              <a:rPr lang="ru-RU" sz="2000" i="1" dirty="0" err="1" smtClean="0">
                <a:solidFill>
                  <a:schemeClr val="tx1"/>
                </a:solidFill>
              </a:rPr>
              <a:t>Колчанова</a:t>
            </a:r>
            <a:r>
              <a:rPr lang="ru-RU" sz="2000" i="1" dirty="0" smtClean="0">
                <a:solidFill>
                  <a:schemeClr val="tx1"/>
                </a:solidFill>
              </a:rPr>
              <a:t> Светлана Николаевна – учитель МБОУ Острожская СОШ</a:t>
            </a:r>
            <a:endParaRPr lang="ru-RU" sz="2000" i="1" dirty="0" smtClean="0">
              <a:solidFill>
                <a:schemeClr val="tx1"/>
              </a:solidFill>
              <a:latin typeface="Arial" charset="0"/>
            </a:endParaRPr>
          </a:p>
          <a:p>
            <a:pPr algn="just" eaLnBrk="1" hangingPunct="1"/>
            <a:r>
              <a:rPr lang="ru-RU" sz="2000" i="1" dirty="0" err="1" smtClean="0">
                <a:solidFill>
                  <a:schemeClr val="tx1"/>
                </a:solidFill>
                <a:latin typeface="Arial" charset="0"/>
              </a:rPr>
              <a:t>Белослудцева</a:t>
            </a:r>
            <a:r>
              <a:rPr lang="ru-RU" sz="2000" i="1" dirty="0" smtClean="0">
                <a:solidFill>
                  <a:schemeClr val="tx1"/>
                </a:solidFill>
                <a:latin typeface="Arial" charset="0"/>
              </a:rPr>
              <a:t> Ирина Леонидовна, учитель МБОУ </a:t>
            </a:r>
            <a:r>
              <a:rPr lang="ru-RU" sz="2000" i="1" dirty="0" err="1" smtClean="0">
                <a:solidFill>
                  <a:schemeClr val="tx1"/>
                </a:solidFill>
                <a:latin typeface="Arial" charset="0"/>
              </a:rPr>
              <a:t>Таборская</a:t>
            </a:r>
            <a:r>
              <a:rPr lang="ru-RU" sz="2000" i="1" dirty="0" smtClean="0">
                <a:solidFill>
                  <a:schemeClr val="tx1"/>
                </a:solidFill>
                <a:latin typeface="Arial" charset="0"/>
              </a:rPr>
              <a:t> ООШ</a:t>
            </a:r>
          </a:p>
          <a:p>
            <a:pPr algn="just" eaLnBrk="1" hangingPunct="1"/>
            <a:r>
              <a:rPr lang="ru-RU" sz="2000" i="1" dirty="0" smtClean="0">
                <a:solidFill>
                  <a:schemeClr val="tx1"/>
                </a:solidFill>
                <a:latin typeface="Arial" charset="0"/>
              </a:rPr>
              <a:t>Петухова Галина Ивановна-учитель МБОУ </a:t>
            </a:r>
            <a:r>
              <a:rPr lang="ru-RU" sz="2000" i="1" dirty="0" err="1" smtClean="0">
                <a:solidFill>
                  <a:schemeClr val="tx1"/>
                </a:solidFill>
                <a:latin typeface="Arial" charset="0"/>
              </a:rPr>
              <a:t>Таборская</a:t>
            </a:r>
            <a:r>
              <a:rPr lang="ru-RU" sz="2000" i="1" dirty="0" smtClean="0">
                <a:solidFill>
                  <a:schemeClr val="tx1"/>
                </a:solidFill>
                <a:latin typeface="Arial" charset="0"/>
              </a:rPr>
              <a:t> ООШ</a:t>
            </a:r>
          </a:p>
          <a:p>
            <a:pPr algn="just" eaLnBrk="1" hangingPunct="1"/>
            <a:r>
              <a:rPr lang="ru-RU" sz="2000" i="1" dirty="0" smtClean="0">
                <a:solidFill>
                  <a:schemeClr val="tx1"/>
                </a:solidFill>
                <a:latin typeface="Arial" charset="0"/>
              </a:rPr>
              <a:t>Шилова Светлана Александровна- учитель МБОУ </a:t>
            </a:r>
            <a:r>
              <a:rPr lang="ru-RU" sz="2000" i="1" dirty="0" err="1" smtClean="0">
                <a:solidFill>
                  <a:schemeClr val="tx1"/>
                </a:solidFill>
                <a:latin typeface="Arial" charset="0"/>
              </a:rPr>
              <a:t>Таборская</a:t>
            </a:r>
            <a:r>
              <a:rPr lang="ru-RU" sz="2000" i="1" dirty="0" smtClean="0">
                <a:solidFill>
                  <a:schemeClr val="tx1"/>
                </a:solidFill>
                <a:latin typeface="Arial" charset="0"/>
              </a:rPr>
              <a:t> ООШ</a:t>
            </a:r>
          </a:p>
          <a:p>
            <a:pPr eaLnBrk="1" hangingPunct="1"/>
            <a:endParaRPr lang="ru-RU" sz="2000" dirty="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ctrTitle"/>
          </p:nvPr>
        </p:nvSpPr>
        <p:spPr bwMode="auto">
          <a:xfrm>
            <a:off x="963168" y="644578"/>
            <a:ext cx="10363200" cy="1289154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200" b="1" dirty="0" smtClean="0"/>
              <a:t>Линейка  достижения </a:t>
            </a:r>
            <a:br>
              <a:rPr lang="ru-RU" sz="3200" b="1" dirty="0" smtClean="0"/>
            </a:br>
            <a:r>
              <a:rPr lang="ru-RU" sz="3200" b="1" dirty="0" smtClean="0"/>
              <a:t>образовательного результата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subTitle" idx="1"/>
          </p:nvPr>
        </p:nvSpPr>
        <p:spPr>
          <a:xfrm>
            <a:off x="963168" y="1978702"/>
            <a:ext cx="10363200" cy="427219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-умение выделять противоречивые суждения (5 класс);</a:t>
            </a:r>
          </a:p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-умение выделять в тексте (текстах) противоречивую информацию (на основе выявления противоречивой цитаты из статьи к иллюстрации к этой статье) (6 класс);</a:t>
            </a:r>
          </a:p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-умение оценивать информацию текста на предмет ее достоверности (интервью) (7 класс).</a:t>
            </a:r>
          </a:p>
          <a:p>
            <a:pPr algn="just"/>
            <a:endParaRPr lang="ru-RU" sz="3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412" y="1123951"/>
            <a:ext cx="3405187" cy="2668560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ru-RU" sz="3200" dirty="0" smtClean="0"/>
              <a:t>Разработано</a:t>
            </a:r>
            <a:r>
              <a:rPr lang="ru-RU" sz="3200" dirty="0" smtClean="0">
                <a:latin typeface="Arial" charset="0"/>
              </a:rPr>
              <a:t>,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апробировано</a:t>
            </a:r>
            <a:r>
              <a:rPr lang="ru-RU" sz="3200" dirty="0" smtClean="0">
                <a:latin typeface="Arial" charset="0"/>
              </a:rPr>
              <a:t> и используется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02570" y="530352"/>
            <a:ext cx="7879830" cy="4187952"/>
          </a:xfrm>
        </p:spPr>
        <p:txBody>
          <a:bodyPr rtlCol="0">
            <a:normAutofit fontScale="7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1. </a:t>
            </a:r>
            <a: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  <a:hlinkClick r:id="rId2" action="ppaction://hlinkfile"/>
              </a:rPr>
              <a:t>Образовательное событие для 5 класса «Противоречия в суждениях»</a:t>
            </a:r>
            <a:r>
              <a:rPr lang="ru-RU" b="1" dirty="0">
                <a:solidFill>
                  <a:schemeClr val="bg2">
                    <a:lumMod val="20000"/>
                    <a:lumOff val="80000"/>
                  </a:schemeClr>
                </a:solidFill>
                <a:hlinkClick r:id="rId2" action="ppaction://hlinkfile"/>
              </a:rPr>
              <a:t> </a:t>
            </a:r>
            <a:endParaRPr lang="ru-RU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b="1" dirty="0" smtClean="0"/>
              <a:t>Образовательный </a:t>
            </a:r>
            <a:r>
              <a:rPr lang="ru-RU" b="1" dirty="0"/>
              <a:t>результат: </a:t>
            </a:r>
            <a:r>
              <a:rPr lang="ru-RU" dirty="0"/>
              <a:t>умение находить противоречащие друг другу </a:t>
            </a:r>
            <a:r>
              <a:rPr lang="ru-RU" dirty="0" smtClean="0"/>
              <a:t>суждения. </a:t>
            </a: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b="1" dirty="0" smtClean="0"/>
              <a:t>Форма</a:t>
            </a:r>
            <a:r>
              <a:rPr lang="ru-RU" b="1" dirty="0"/>
              <a:t>: </a:t>
            </a:r>
            <a:r>
              <a:rPr lang="ru-RU" dirty="0"/>
              <a:t>Образовательная </a:t>
            </a:r>
            <a:r>
              <a:rPr lang="ru-RU" dirty="0" smtClean="0"/>
              <a:t>игра</a:t>
            </a: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2. </a:t>
            </a:r>
            <a: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  <a:hlinkClick r:id="rId3" action="ppaction://hlinkfile"/>
              </a:rPr>
              <a:t>Контрольное мероприятие для 5 класса </a:t>
            </a:r>
            <a:r>
              <a:rPr lang="ru-RU" dirty="0"/>
              <a:t>по оценке умения выделить </a:t>
            </a:r>
            <a:r>
              <a:rPr lang="ru-RU" dirty="0" smtClean="0"/>
              <a:t>в </a:t>
            </a:r>
            <a:r>
              <a:rPr lang="ru-RU" dirty="0"/>
              <a:t>публицистическом тексте суждения, </a:t>
            </a:r>
            <a:r>
              <a:rPr lang="ru-RU" dirty="0" smtClean="0"/>
              <a:t>противоречащие </a:t>
            </a:r>
            <a:r>
              <a:rPr lang="ru-RU" dirty="0"/>
              <a:t>друг </a:t>
            </a:r>
            <a:r>
              <a:rPr lang="ru-RU" dirty="0" smtClean="0"/>
              <a:t>другу.</a:t>
            </a: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b="1" dirty="0" smtClean="0"/>
              <a:t>Конкретизированный </a:t>
            </a:r>
            <a:r>
              <a:rPr lang="ru-RU" b="1" dirty="0"/>
              <a:t>образовательный результат:  </a:t>
            </a:r>
            <a:r>
              <a:rPr lang="ru-RU" dirty="0"/>
              <a:t>умение выделить в публицистическом тексте суждения, противоречащие друг другу</a:t>
            </a:r>
            <a:r>
              <a:rPr lang="ru-RU" dirty="0" smtClean="0"/>
              <a:t>.</a:t>
            </a:r>
            <a:r>
              <a:rPr lang="ru-RU" b="1" dirty="0"/>
              <a:t> </a:t>
            </a:r>
            <a:endParaRPr lang="ru-RU" b="1" dirty="0" smtClean="0"/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b="1" dirty="0" smtClean="0"/>
              <a:t>Объект </a:t>
            </a:r>
            <a:r>
              <a:rPr lang="ru-RU" b="1" dirty="0"/>
              <a:t>оценивания: </a:t>
            </a:r>
            <a:r>
              <a:rPr lang="ru-RU" dirty="0" smtClean="0"/>
              <a:t>заполненная </a:t>
            </a:r>
            <a:r>
              <a:rPr lang="ru-RU" dirty="0"/>
              <a:t>таблица «Противоречия в суждениях».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endParaRPr lang="ru-RU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endParaRPr lang="ru-RU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382" y="1168921"/>
            <a:ext cx="3779943" cy="2188876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ru-RU" sz="3200" dirty="0" smtClean="0"/>
              <a:t>Апробировано</a:t>
            </a:r>
            <a:r>
              <a:rPr lang="ru-RU" sz="3200" dirty="0" smtClean="0">
                <a:latin typeface="Arial" charset="0"/>
              </a:rPr>
              <a:t> и используется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52274" y="530351"/>
            <a:ext cx="7430125" cy="4866107"/>
          </a:xfrm>
        </p:spPr>
        <p:txBody>
          <a:bodyPr>
            <a:normAutofit fontScale="25000" lnSpcReduction="20000"/>
          </a:bodyPr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ru-RU" sz="11200" b="1" dirty="0" smtClean="0">
                <a:hlinkClick r:id="rId2" action="ppaction://hlinkfile"/>
              </a:rPr>
              <a:t>Контрольное мероприятие </a:t>
            </a:r>
            <a:endParaRPr lang="ru-RU" sz="11200" b="1" dirty="0" smtClean="0"/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ru-RU" sz="11200" dirty="0" smtClean="0"/>
              <a:t>по оценке умения соотносить </a:t>
            </a:r>
            <a:br>
              <a:rPr lang="ru-RU" sz="11200" dirty="0" smtClean="0"/>
            </a:br>
            <a:r>
              <a:rPr lang="ru-RU" sz="11200" dirty="0" smtClean="0"/>
              <a:t>информацию сплошного текста-описания с изображением </a:t>
            </a:r>
            <a:br>
              <a:rPr lang="ru-RU" sz="11200" dirty="0" smtClean="0"/>
            </a:br>
            <a:r>
              <a:rPr lang="ru-RU" sz="11200" dirty="0" smtClean="0"/>
              <a:t>(для 6 класса)</a:t>
            </a:r>
            <a:r>
              <a:rPr lang="ru-RU" sz="11200" b="1" dirty="0" smtClean="0"/>
              <a:t>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sz="11200" b="1" dirty="0" smtClean="0"/>
              <a:t>Конкретизация результата</a:t>
            </a:r>
            <a:r>
              <a:rPr lang="ru-RU" sz="11200" dirty="0" smtClean="0"/>
              <a:t>: умение соотнести информацию сплошного текста-описания с изображением.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sz="11200" b="1" dirty="0" smtClean="0"/>
              <a:t>Объект оценивания</a:t>
            </a:r>
            <a:r>
              <a:rPr lang="ru-RU" sz="11200" dirty="0" smtClean="0"/>
              <a:t>: письменная работа – текст с обоснованием выбора подходящего к тексту изображения из числа предложенных.</a:t>
            </a:r>
            <a:endParaRPr lang="ru-RU" sz="11200" i="1" dirty="0" smtClean="0"/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sz="1700" i="1" dirty="0" smtClean="0"/>
              <a:t>(</a:t>
            </a:r>
            <a:r>
              <a:rPr lang="ru-RU" sz="6200" i="1" dirty="0" smtClean="0"/>
              <a:t>авторы-разработчики: Мартюшева Ольга Михайловна, зам. директора по УВР МБОУ, Малова Наталия Валерьевна, Истомина Марина Юрьевна, учителя МБОУ «Майская СОШ» </a:t>
            </a:r>
            <a:r>
              <a:rPr lang="ru-RU" sz="7200" i="1" dirty="0" err="1" smtClean="0"/>
              <a:t>Краснокамского</a:t>
            </a:r>
            <a:r>
              <a:rPr lang="ru-RU" sz="7200" i="1" dirty="0" smtClean="0"/>
              <a:t> района)</a:t>
            </a:r>
            <a:endParaRPr lang="ru-RU" sz="7200" dirty="0" smtClean="0"/>
          </a:p>
          <a:p>
            <a:pPr marL="0" indent="0" eaLnBrk="1" hangingPunct="1">
              <a:buFont typeface="Wingdings 2" pitchFamily="18" charset="2"/>
              <a:buNone/>
            </a:pPr>
            <a:endParaRPr lang="ru-RU" sz="2200" dirty="0" smtClean="0"/>
          </a:p>
          <a:p>
            <a:pPr marL="0" indent="0" eaLnBrk="1" hangingPunct="1"/>
            <a:endParaRPr lang="ru-RU" sz="1900" dirty="0" smtClean="0"/>
          </a:p>
        </p:txBody>
      </p:sp>
      <p:sp>
        <p:nvSpPr>
          <p:cNvPr id="17411" name="Подзаголовок 2"/>
          <p:cNvSpPr>
            <a:spLocks/>
          </p:cNvSpPr>
          <p:nvPr/>
        </p:nvSpPr>
        <p:spPr bwMode="auto">
          <a:xfrm>
            <a:off x="1361894" y="392076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914400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</a:pPr>
            <a:endParaRPr lang="ru-RU" sz="2000">
              <a:solidFill>
                <a:srgbClr val="898989"/>
              </a:solidFill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959370"/>
            <a:ext cx="3781519" cy="184379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Разработано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82058" y="530352"/>
            <a:ext cx="7100341" cy="4187952"/>
          </a:xfrm>
        </p:spPr>
        <p:txBody>
          <a:bodyPr>
            <a:normAutofit fontScale="25000" lnSpcReduction="20000"/>
          </a:bodyPr>
          <a:lstStyle/>
          <a:p>
            <a:pPr marL="0" indent="0" algn="ctr"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2400" b="1" dirty="0" smtClean="0">
              <a:latin typeface="Arial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2400" b="1" dirty="0" smtClean="0">
              <a:latin typeface="Arial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9600" b="1" dirty="0" smtClean="0">
                <a:hlinkClick r:id="rId2" action="ppaction://hlinkfile"/>
              </a:rPr>
              <a:t>Мероприятия</a:t>
            </a:r>
            <a:r>
              <a:rPr lang="ru-RU" sz="9600" b="1" dirty="0" smtClean="0"/>
              <a:t> на формирование умения оценивать информацию текста на предмет ее достоверности </a:t>
            </a:r>
          </a:p>
          <a:p>
            <a:pPr marL="0" indent="0"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9600" b="1" dirty="0" smtClean="0"/>
              <a:t>(для учащихся 7 класса)</a:t>
            </a:r>
            <a:endParaRPr lang="ru-RU" sz="9600" dirty="0" smtClean="0"/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9600" b="1" dirty="0" smtClean="0"/>
              <a:t>1. Краткосрочный курс «Обмани меня, если сможешь»</a:t>
            </a:r>
            <a:endParaRPr lang="ru-RU" sz="9600" dirty="0" smtClean="0"/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9600" b="1" dirty="0" smtClean="0"/>
              <a:t>2. Контрольное мероприятие «Доверяй, но проверяй»</a:t>
            </a:r>
            <a:endParaRPr lang="ru-RU" sz="9600" dirty="0" smtClean="0"/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9600" b="1" dirty="0" err="1" smtClean="0"/>
              <a:t>Метапредметный</a:t>
            </a:r>
            <a:r>
              <a:rPr lang="ru-RU" sz="9600" b="1" dirty="0" smtClean="0"/>
              <a:t> результата</a:t>
            </a:r>
            <a:r>
              <a:rPr lang="ru-RU" sz="9600" dirty="0" smtClean="0"/>
              <a:t>: умение оценивать информацию текста на предмет ее достоверности .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9600" b="1" dirty="0" smtClean="0"/>
              <a:t>Объект оценивания и его краткое описание</a:t>
            </a:r>
            <a:r>
              <a:rPr lang="ru-RU" sz="9600" dirty="0" smtClean="0"/>
              <a:t>.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9600" dirty="0" smtClean="0"/>
              <a:t>Оценивается выборка фактов, выделенных участником в предложенном тексте, а также доказательства их достоверности и недостоверности, написанные от руки.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5100" i="1" dirty="0" smtClean="0"/>
              <a:t>(авторы-разработчики: </a:t>
            </a:r>
            <a:r>
              <a:rPr lang="ru-RU" sz="5100" i="1" dirty="0" err="1" smtClean="0"/>
              <a:t>Колчанова</a:t>
            </a:r>
            <a:r>
              <a:rPr lang="ru-RU" sz="5100" i="1" dirty="0" smtClean="0"/>
              <a:t> Светлана Николаевна, зам. директора по УВР МБОУ, </a:t>
            </a:r>
            <a:r>
              <a:rPr lang="ru-RU" sz="5100" i="1" dirty="0" err="1" smtClean="0"/>
              <a:t>Ширинкина</a:t>
            </a:r>
            <a:r>
              <a:rPr lang="ru-RU" sz="5100" i="1" dirty="0" smtClean="0"/>
              <a:t> Елена </a:t>
            </a:r>
            <a:r>
              <a:rPr lang="ru-RU" sz="1800" i="1" dirty="0" smtClean="0"/>
              <a:t>Сергеевна, Косых Анастасия Александровна учителя МБОУ «Острожская СОШ» </a:t>
            </a:r>
            <a:r>
              <a:rPr lang="ru-RU" sz="1800" i="1" dirty="0" err="1" smtClean="0"/>
              <a:t>Оханского</a:t>
            </a:r>
            <a:r>
              <a:rPr lang="ru-RU" sz="1800" i="1" dirty="0" smtClean="0"/>
              <a:t> района)</a:t>
            </a:r>
            <a:endParaRPr lang="ru-RU" sz="1800" dirty="0" smtClean="0"/>
          </a:p>
          <a:p>
            <a:pPr marL="0" indent="0" eaLnBrk="1" hangingPunct="1">
              <a:lnSpc>
                <a:spcPct val="80000"/>
              </a:lnSpc>
            </a:pPr>
            <a:endParaRPr 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9975" y="301625"/>
            <a:ext cx="7315200" cy="663575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/>
            <a:r>
              <a:rPr lang="ru-RU" sz="3600" b="1" smtClean="0"/>
              <a:t> </a:t>
            </a:r>
            <a:r>
              <a:rPr lang="ru-RU" sz="3200" smtClean="0"/>
              <a:t>Результаты работы за 201</a:t>
            </a:r>
            <a:r>
              <a:rPr lang="ru-RU" sz="3200" smtClean="0">
                <a:latin typeface="Arial" charset="0"/>
              </a:rPr>
              <a:t>7</a:t>
            </a:r>
            <a:r>
              <a:rPr lang="ru-RU" sz="3200" smtClean="0"/>
              <a:t>-201</a:t>
            </a:r>
            <a:r>
              <a:rPr lang="ru-RU" sz="3200" smtClean="0">
                <a:latin typeface="Arial" charset="0"/>
              </a:rPr>
              <a:t>9</a:t>
            </a:r>
            <a:r>
              <a:rPr lang="ru-RU" sz="3600" b="1" smtClean="0"/>
              <a:t> </a:t>
            </a:r>
            <a:endParaRPr lang="ru-RU" sz="6000" smtClean="0"/>
          </a:p>
        </p:txBody>
      </p:sp>
      <p:graphicFrame>
        <p:nvGraphicFramePr>
          <p:cNvPr id="18555" name="Group 123"/>
          <p:cNvGraphicFramePr>
            <a:graphicFrameLocks noGrp="1"/>
          </p:cNvGraphicFramePr>
          <p:nvPr/>
        </p:nvGraphicFramePr>
        <p:xfrm>
          <a:off x="266700" y="304800"/>
          <a:ext cx="11601450" cy="6728842"/>
        </p:xfrm>
        <a:graphic>
          <a:graphicData uri="http://schemas.openxmlformats.org/drawingml/2006/table">
            <a:tbl>
              <a:tblPr/>
              <a:tblGrid>
                <a:gridCol w="1373188"/>
                <a:gridCol w="1368425"/>
                <a:gridCol w="1646237"/>
                <a:gridCol w="3406775"/>
                <a:gridCol w="446088"/>
                <a:gridCol w="1928812"/>
                <a:gridCol w="1431925"/>
              </a:tblGrid>
              <a:tr h="604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bel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Класс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Кол-во учеников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результат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49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2017-2018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20б-11 чел, 14%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10б-17 чел., 22%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0-5 б- 48 чел., 64%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98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2017-2018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bel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Высокий-20чел., 36%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Средний-16чел., 28%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Допустимый- 8, 14%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Низкий-13, 22%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острожка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382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4, 26%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2, 13%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7, 48%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2, 13%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50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2018-2019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5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20б-17 чел, 26%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10б-19 чел., 30%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0-5 б- 27 чел., 44%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10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2018-2019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bel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Высокий-18чел., 26%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Средний-21чел., 30%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Допустимый- 15, 22%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Низкий-15, 22%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острожка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Таборы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4270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4( 33%)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2( 17%)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4 ( 33%)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2 ( 13%)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3(34%)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2 (22%)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2 (22%)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2 (22%)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1144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bel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bel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bel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1006</TotalTime>
  <Words>730</Words>
  <Application>Microsoft Office PowerPoint</Application>
  <PresentationFormat>Произвольный</PresentationFormat>
  <Paragraphs>119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Чтение в структуре УУД</vt:lpstr>
      <vt:lpstr>Слайд 2</vt:lpstr>
      <vt:lpstr>- МБОУ СОШ № 1 г.Оханска  (сетевое взаимодействие Острожская СОШ, Таборская ООШ)</vt:lpstr>
      <vt:lpstr>Слайд 4</vt:lpstr>
      <vt:lpstr>Линейка  достижения  образовательного результата</vt:lpstr>
      <vt:lpstr>Разработано,  апробировано и используется</vt:lpstr>
      <vt:lpstr>Апробировано и используется</vt:lpstr>
      <vt:lpstr>Разработано</vt:lpstr>
      <vt:lpstr> Результаты работы за 2017-2019 </vt:lpstr>
      <vt:lpstr>Планы на 2019-2020 учебный год</vt:lpstr>
      <vt:lpstr>примерные продукты апробационной деятельности</vt:lpstr>
      <vt:lpstr>Слайд 12</vt:lpstr>
      <vt:lpstr>Смысловое чтение.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МБОУ СОШ № 1 г.Оханска  - Острожская СОШ</dc:title>
  <dc:creator>Mariya Kameneva</dc:creator>
  <cp:lastModifiedBy>Larisa</cp:lastModifiedBy>
  <cp:revision>22</cp:revision>
  <dcterms:created xsi:type="dcterms:W3CDTF">2018-06-14T07:57:21Z</dcterms:created>
  <dcterms:modified xsi:type="dcterms:W3CDTF">2019-04-01T07:47:08Z</dcterms:modified>
</cp:coreProperties>
</file>